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5" r:id="rId3"/>
    <p:sldId id="276" r:id="rId4"/>
    <p:sldId id="286" r:id="rId5"/>
    <p:sldId id="291" r:id="rId6"/>
    <p:sldId id="292" r:id="rId7"/>
    <p:sldId id="293" r:id="rId8"/>
    <p:sldId id="274" r:id="rId9"/>
    <p:sldId id="265" r:id="rId10"/>
    <p:sldId id="283" r:id="rId11"/>
    <p:sldId id="279" r:id="rId12"/>
    <p:sldId id="290" r:id="rId13"/>
    <p:sldId id="294" r:id="rId14"/>
    <p:sldId id="295" r:id="rId15"/>
    <p:sldId id="296" r:id="rId16"/>
    <p:sldId id="271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Автор" initials="A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4626"/>
  </p:normalViewPr>
  <p:slideViewPr>
    <p:cSldViewPr snapToGrid="0">
      <p:cViewPr varScale="1">
        <p:scale>
          <a:sx n="108" d="100"/>
          <a:sy n="108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25-03-25T22:39:38.03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ru" sz="2000" b="0" i="0" dirty="0">
              <a:latin typeface="Calibri" panose="020F0502020204030204" pitchFamily="34" charset="0"/>
              <a:cs typeface="Calibri" panose="020F0502020204030204" pitchFamily="34" charset="0"/>
            </a:rPr>
            <a:t>ЧАСТНЫЕ КЛИЕНТЫ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en-US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en-US"/>
        </a:p>
      </dgm:t>
    </dgm:pt>
    <dgm:pt modelId="{30A490C8-22B4-4D68-875C-0F0DE2FF864D}">
      <dgm:prSet phldr="0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ru-RU" b="1" i="0" dirty="0"/>
            <a:t>Владельцы недвижимости и земельных участков</a:t>
          </a:r>
          <a:r>
            <a:rPr lang="ru-RU" b="0" i="0" dirty="0"/>
            <a:t>. Это люди, которым нужно построить дом, дачу, коттедж или провести ремонт. </a:t>
          </a:r>
          <a:endParaRPr lang="ru" b="1" i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en-US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en-US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87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ru" sz="2000" b="0" i="0" dirty="0">
              <a:latin typeface="Calibri" panose="020F0502020204030204" pitchFamily="34" charset="0"/>
              <a:cs typeface="Calibri" panose="020F0502020204030204" pitchFamily="34" charset="0"/>
            </a:rPr>
            <a:t>ИНВЕСТОРЫ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en-US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en-US"/>
        </a:p>
      </dgm:t>
    </dgm:pt>
    <dgm:pt modelId="{50418D2B-9486-42DE-AFDD-1D31420040FF}">
      <dgm:prSet phldr="0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ru" b="1" i="0" dirty="0">
              <a:latin typeface="Calibri" panose="020F0502020204030204" pitchFamily="34" charset="0"/>
              <a:cs typeface="Calibri" panose="020F0502020204030204" pitchFamily="34" charset="0"/>
            </a:rPr>
            <a:t>Инвесторы и девелоперы.</a:t>
          </a:r>
        </a:p>
        <a:p>
          <a:pPr marL="0" rtl="0">
            <a:lnSpc>
              <a:spcPct val="100000"/>
            </a:lnSpc>
          </a:pPr>
          <a:r>
            <a:rPr lang="ru" b="0" i="0" dirty="0">
              <a:latin typeface="Calibri" panose="020F0502020204030204" pitchFamily="34" charset="0"/>
              <a:cs typeface="Calibri" panose="020F0502020204030204" pitchFamily="34" charset="0"/>
            </a:rPr>
            <a:t>Крупные инвесторы, вкладывающие средства в строительство ЖК, офисных зданий, торговых центров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en-US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en-US"/>
        </a:p>
      </dgm:t>
    </dgm:pt>
    <dgm:pt modelId="{E9682B4F-0217-4B50-923E-C104AA24290F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ru" sz="2000" b="0" i="0" dirty="0">
              <a:latin typeface="Calibri" panose="020F0502020204030204" pitchFamily="34" charset="0"/>
              <a:cs typeface="Calibri" panose="020F0502020204030204" pitchFamily="34" charset="0"/>
            </a:rPr>
            <a:t>ГОС. СТРУКТУРЫ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en-US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en-US"/>
        </a:p>
      </dgm:t>
    </dgm:pt>
    <dgm:pt modelId="{0EC0C300-11E4-45CF-8418-973585107209}">
      <dgm:prSet phldr="0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endParaRPr lang="ru" b="1" i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en-US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en-US"/>
        </a:p>
      </dgm:t>
    </dgm:pt>
    <dgm:pt modelId="{358E0A65-AC14-4C97-BA5C-C9A5A22EE273}">
      <dgm:prSet/>
      <dgm:spPr/>
      <dgm:t>
        <a:bodyPr/>
        <a:lstStyle/>
        <a:p>
          <a:pPr marL="0" rtl="0">
            <a:lnSpc>
              <a:spcPct val="100000"/>
            </a:lnSpc>
          </a:pPr>
          <a:r>
            <a:rPr lang="ru-RU" b="1" i="0" dirty="0">
              <a:latin typeface="Calibri" panose="020F0502020204030204" pitchFamily="34" charset="0"/>
              <a:cs typeface="Calibri" panose="020F0502020204030204" pitchFamily="34" charset="0"/>
            </a:rPr>
            <a:t>Учреждения, </a:t>
          </a:r>
          <a:r>
            <a:rPr lang="ru-RU" b="0" i="0" dirty="0">
              <a:latin typeface="Calibri" panose="020F0502020204030204" pitchFamily="34" charset="0"/>
              <a:cs typeface="Calibri" panose="020F0502020204030204" pitchFamily="34" charset="0"/>
            </a:rPr>
            <a:t>которые заказывают строительство объектов социальной инфраструктуры (школы, больницы, спортивные комплексы и т. д.).</a:t>
          </a:r>
        </a:p>
      </dgm:t>
    </dgm:pt>
    <dgm:pt modelId="{D2762CA6-8C65-4781-B74E-8DB4221FB1C4}" type="parTrans" cxnId="{CA423562-2184-4643-9E91-15F9461767BF}">
      <dgm:prSet/>
      <dgm:spPr/>
      <dgm:t>
        <a:bodyPr/>
        <a:lstStyle/>
        <a:p>
          <a:endParaRPr lang="ru-RU"/>
        </a:p>
      </dgm:t>
    </dgm:pt>
    <dgm:pt modelId="{9B293FDB-C7CC-4112-A207-F5380442DA7E}" type="sibTrans" cxnId="{CA423562-2184-4643-9E91-15F9461767BF}">
      <dgm:prSet/>
      <dgm:spPr/>
      <dgm:t>
        <a:bodyPr/>
        <a:lstStyle/>
        <a:p>
          <a:endParaRPr lang="ru-RU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29023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 custLinFactNeighborX="-10" custLinFactNeighborY="-305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29516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 custScaleY="113392" custLinFactNeighborX="-259" custLinFactNeighborY="-11636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04562" custLinFactNeighborX="-1586" custLinFactNeighborY="15019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D72C265C-F4DE-44EF-81DB-B845EEB213B4}" type="presOf" srcId="{358E0A65-AC14-4C97-BA5C-C9A5A22EE273}" destId="{6B5FE59C-B471-448A-AA7A-B526DCC4D4CA}" srcOrd="0" destOrd="1" presId="urn:microsoft.com/office/officeart/2016/7/layout/HorizontalActionList"/>
    <dgm:cxn modelId="{CA423562-2184-4643-9E91-15F9461767BF}" srcId="{E9682B4F-0217-4B50-923E-C104AA24290F}" destId="{358E0A65-AC14-4C97-BA5C-C9A5A22EE273}" srcOrd="1" destOrd="0" parTransId="{D2762CA6-8C65-4781-B74E-8DB4221FB1C4}" sibTransId="{9B293FDB-C7CC-4112-A207-F5380442DA7E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0044" y="812060"/>
          <a:ext cx="3669656" cy="1100896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84" tIns="289984" rIns="289984" bIns="28998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2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ЧАСТНЫЕ КЛИЕНТЫ</a:t>
          </a:r>
        </a:p>
      </dsp:txBody>
      <dsp:txXfrm>
        <a:off x="10044" y="812060"/>
        <a:ext cx="3669656" cy="1100896"/>
      </dsp:txXfrm>
    </dsp:sp>
    <dsp:sp modelId="{22359DD7-1BFB-4900-BAE6-6084F2F57988}">
      <dsp:nvSpPr>
        <dsp:cNvPr id="0" name=""/>
        <dsp:cNvSpPr/>
      </dsp:nvSpPr>
      <dsp:spPr>
        <a:xfrm>
          <a:off x="10044" y="2176027"/>
          <a:ext cx="3669656" cy="2455736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481" tIns="362481" rIns="362481" bIns="362481" numCol="1" spcCol="1270" rtlCol="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i="0" kern="1200" dirty="0"/>
            <a:t>Владельцы недвижимости и земельных участков</a:t>
          </a:r>
          <a:r>
            <a:rPr lang="ru-RU" sz="1500" b="0" i="0" kern="1200" dirty="0"/>
            <a:t>. Это люди, которым нужно построить дом, дачу, коттедж или провести ремонт. </a:t>
          </a:r>
          <a:endParaRPr lang="ru" sz="1500" b="1" i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044" y="2176027"/>
        <a:ext cx="3669656" cy="2455736"/>
      </dsp:txXfrm>
    </dsp:sp>
    <dsp:sp modelId="{C4F84DEA-2002-4D32-8E80-70EEE05E345A}">
      <dsp:nvSpPr>
        <dsp:cNvPr id="0" name=""/>
        <dsp:cNvSpPr/>
      </dsp:nvSpPr>
      <dsp:spPr>
        <a:xfrm>
          <a:off x="3787228" y="753324"/>
          <a:ext cx="3669656" cy="1100896"/>
        </a:xfrm>
        <a:prstGeom prst="rect">
          <a:avLst/>
        </a:prstGeom>
        <a:solidFill>
          <a:schemeClr val="accent1">
            <a:lumMod val="75000"/>
            <a:alpha val="87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84" tIns="289984" rIns="289984" bIns="28998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2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ИНВЕСТОРЫ</a:t>
          </a:r>
        </a:p>
      </dsp:txBody>
      <dsp:txXfrm>
        <a:off x="3787228" y="753324"/>
        <a:ext cx="3669656" cy="1100896"/>
      </dsp:txXfrm>
    </dsp:sp>
    <dsp:sp modelId="{4FEB85EB-D046-4CDB-8A62-BBCE260C4490}">
      <dsp:nvSpPr>
        <dsp:cNvPr id="0" name=""/>
        <dsp:cNvSpPr/>
      </dsp:nvSpPr>
      <dsp:spPr>
        <a:xfrm>
          <a:off x="3766201" y="2154048"/>
          <a:ext cx="3669656" cy="2556148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481" tIns="362481" rIns="362481" bIns="362481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15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Инвесторы и девелоперы.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Крупные инвесторы, вкладывающие средства в строительство ЖК, офисных зданий, торговых центров</a:t>
          </a:r>
        </a:p>
      </dsp:txBody>
      <dsp:txXfrm>
        <a:off x="3766201" y="2154048"/>
        <a:ext cx="3669656" cy="2556148"/>
      </dsp:txXfrm>
    </dsp:sp>
    <dsp:sp modelId="{49B7F8FA-D256-41EF-9327-52A3551D9A60}">
      <dsp:nvSpPr>
        <dsp:cNvPr id="0" name=""/>
        <dsp:cNvSpPr/>
      </dsp:nvSpPr>
      <dsp:spPr>
        <a:xfrm>
          <a:off x="7555642" y="737370"/>
          <a:ext cx="3669656" cy="1100896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84" tIns="289984" rIns="289984" bIns="28998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2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ГОС. СТРУКТУРЫ</a:t>
          </a:r>
        </a:p>
      </dsp:txBody>
      <dsp:txXfrm>
        <a:off x="7555642" y="737370"/>
        <a:ext cx="3669656" cy="1100896"/>
      </dsp:txXfrm>
    </dsp:sp>
    <dsp:sp modelId="{6B5FE59C-B471-448A-AA7A-B526DCC4D4CA}">
      <dsp:nvSpPr>
        <dsp:cNvPr id="0" name=""/>
        <dsp:cNvSpPr/>
      </dsp:nvSpPr>
      <dsp:spPr>
        <a:xfrm>
          <a:off x="7506946" y="2038413"/>
          <a:ext cx="3669656" cy="2302608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481" tIns="362481" rIns="362481" bIns="362481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" sz="1500" b="1" i="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Учреждения, </a:t>
          </a:r>
          <a:r>
            <a:rPr lang="ru-RU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которые заказывают строительство объектов социальной инфраструктуры (школы, больницы, спортивные комплексы и т. д.).</a:t>
          </a:r>
        </a:p>
      </dsp:txBody>
      <dsp:txXfrm>
        <a:off x="7506946" y="2038413"/>
        <a:ext cx="3669656" cy="2302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Горизонтальный список действий"/>
  <dgm:desc val="Используется для отображения непоследовательных или сгруппированных списков данных. Хорошо работает с большими объемами текста. Весь текст выделен равномерно, направление не подразумевается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0C7A63-3203-490D-8785-D2F2A0C01A3E}" type="datetime1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5C05AA-E96E-4306-B35F-59F88FD28E72}" type="datetime1">
              <a:rPr lang="ru-RU" noProof="0" smtClean="0"/>
              <a:t>25.03.2025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82962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04727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11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085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12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95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13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91391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14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0680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15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15018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380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5953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91989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4487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79684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4377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 dirty="0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noProof="0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noProof="0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noProof="0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noProof="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ru-RU" noProof="0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ru-RU" noProof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dirty="0"/>
              <a:t>Щелкните, чтобы изменить стили образца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ru-RU" noProof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ru-RU" noProof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endParaRPr lang="ru-RU" noProof="0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 dirty="0"/>
              <a:t>ЩЕЛКНИТЕ, ЧТОБЫ ИЗМЕНИТЬ 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 dirty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/>
              <a:t>Должность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10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10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172" y="1570737"/>
            <a:ext cx="6226593" cy="3427502"/>
          </a:xfrm>
        </p:spPr>
        <p:txBody>
          <a:bodyPr rtlCol="0"/>
          <a:lstStyle/>
          <a:p>
            <a:pPr algn="l"/>
            <a:r>
              <a:rPr lang="ru-RU" sz="2400" b="0" i="0" dirty="0">
                <a:solidFill>
                  <a:srgbClr val="1A1A1A"/>
                </a:solidFill>
                <a:effectLst/>
                <a:latin typeface="YS Text"/>
              </a:rPr>
              <a:t>Тема: Разработка</a:t>
            </a:r>
            <a:r>
              <a:rPr lang="ru-RU" sz="2400" b="0" dirty="0">
                <a:solidFill>
                  <a:srgbClr val="1A1A1A"/>
                </a:solidFill>
                <a:latin typeface="YS Text"/>
              </a:rPr>
              <a:t> </a:t>
            </a:r>
            <a:r>
              <a:rPr lang="en-US" sz="2400" b="0" dirty="0">
                <a:solidFill>
                  <a:srgbClr val="1A1A1A"/>
                </a:solidFill>
                <a:latin typeface="YS Text"/>
              </a:rPr>
              <a:t>WEB </a:t>
            </a:r>
            <a:r>
              <a:rPr lang="ru-RU" sz="2400" b="0" dirty="0">
                <a:solidFill>
                  <a:srgbClr val="1A1A1A"/>
                </a:solidFill>
                <a:latin typeface="YS Text"/>
              </a:rPr>
              <a:t>ПРИЛОЖЕНИЯ ДЛЯ УЧЕТА ТОВАРОВ В ИНТЕРНЕТ-МАГАЗИН</a:t>
            </a:r>
            <a:br>
              <a:rPr lang="ru-RU" sz="2400" b="0" dirty="0">
                <a:solidFill>
                  <a:srgbClr val="1A1A1A"/>
                </a:solidFill>
                <a:latin typeface="YS Text"/>
              </a:rPr>
            </a:br>
            <a:br>
              <a:rPr lang="ru-RU" sz="2400" b="0" dirty="0">
                <a:solidFill>
                  <a:srgbClr val="1A1A1A"/>
                </a:solidFill>
                <a:latin typeface="YS Text"/>
              </a:rPr>
            </a:br>
            <a:br>
              <a:rPr lang="ru-RU" sz="2400" b="0" dirty="0">
                <a:solidFill>
                  <a:srgbClr val="1A1A1A"/>
                </a:solidFill>
                <a:latin typeface="YS Text"/>
              </a:rPr>
            </a:br>
            <a:br>
              <a:rPr lang="ru-RU" sz="2400" b="0" dirty="0">
                <a:solidFill>
                  <a:srgbClr val="1A1A1A"/>
                </a:solidFill>
                <a:latin typeface="YS Text"/>
              </a:rPr>
            </a:br>
            <a:endParaRPr lang="ru-RU" sz="2400" i="0" dirty="0">
              <a:solidFill>
                <a:srgbClr val="1A1A1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865" y="74459"/>
            <a:ext cx="7670284" cy="822185"/>
          </a:xfrm>
        </p:spPr>
        <p:txBody>
          <a:bodyPr rtlCol="0"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Курсовой проект по дисциплине МДК 1.01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«Разработка программных модулей».</a:t>
            </a:r>
          </a:p>
          <a:p>
            <a:pPr rtl="0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222D36-462B-43FC-8E75-268B1C4F15B2}"/>
              </a:ext>
            </a:extLst>
          </p:cNvPr>
          <p:cNvSpPr/>
          <p:nvPr/>
        </p:nvSpPr>
        <p:spPr>
          <a:xfrm>
            <a:off x="55179" y="4689603"/>
            <a:ext cx="604082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  <a:t>Подготовил: студент Коптелов Д. В.</a:t>
            </a:r>
            <a:b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</a:br>
            <a: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  <a:t>Группа: ИСП.22.1.А</a:t>
            </a:r>
            <a:b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</a:br>
            <a: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  <a:t>Специальность: 09.02.07 «Информационные</a:t>
            </a:r>
            <a:b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</a:br>
            <a: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  <a:t>системы и программирование»</a:t>
            </a:r>
            <a:b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</a:br>
            <a: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  <a:t>Руководитель: преподаватель Климов А.А.</a:t>
            </a:r>
            <a:br>
              <a:rPr lang="ru-RU" sz="2400" i="0" dirty="0">
                <a:solidFill>
                  <a:srgbClr val="1A1A1A"/>
                </a:solidFill>
                <a:effectLst/>
                <a:latin typeface="YS Text"/>
                <a:cs typeface="Times New Roman" panose="02020603050405020304" pitchFamily="18" charset="0"/>
              </a:rPr>
            </a:b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3" descr="Заполнитель временной шкалы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1733537"/>
              </p:ext>
            </p:extLst>
          </p:nvPr>
        </p:nvGraphicFramePr>
        <p:xfrm>
          <a:off x="289426" y="1319514"/>
          <a:ext cx="11244848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Анализ потенциальной аудитории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Описание этапов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Процесс разработки будет состоять из нескольких ключевых этапов: проектирования, реализации и тестирования. На этапе проектирования необходимо разработать архитектурные схемы приложения, определить технологии и инструменты, которые будут использоваться в проекте, а также создать прототипы пользовательского интерфейса. Это позволит заранее увидеть, как будет выглядеть приложение и как оно будет функционировать.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11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8584485" y="1801064"/>
            <a:ext cx="663787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endParaRPr lang="ru-RU" sz="4000" b="1" dirty="0">
              <a:solidFill>
                <a:schemeClr val="accent1"/>
              </a:solidFill>
              <a:latin typeface="Gill Sans Ultra Bold" panose="020B0A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923" y="335358"/>
            <a:ext cx="10122632" cy="652054"/>
          </a:xfrm>
        </p:spPr>
        <p:txBody>
          <a:bodyPr rtlCol="0"/>
          <a:lstStyle/>
          <a:p>
            <a:pPr rtl="0"/>
            <a:r>
              <a:rPr lang="ru-RU" dirty="0"/>
              <a:t>Схема структуры данных</a:t>
            </a:r>
          </a:p>
        </p:txBody>
      </p:sp>
      <p:sp>
        <p:nvSpPr>
          <p:cNvPr id="59" name="Нижний колонтитул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0" name="Номер слайда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12</a:t>
            </a:fld>
            <a:endParaRPr lang="ru-RU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76E02C15-9F86-40A9-A607-B63E021CEC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558" y="987412"/>
            <a:ext cx="3284739" cy="5653085"/>
          </a:xfrm>
        </p:spPr>
        <p:txBody>
          <a:bodyPr/>
          <a:lstStyle/>
          <a:p>
            <a:r>
              <a:rPr lang="ru-RU" dirty="0"/>
              <a:t>Структура и организация базы данных для </a:t>
            </a:r>
            <a:r>
              <a:rPr lang="ru-RU" dirty="0" err="1"/>
              <a:t>WordPress</a:t>
            </a:r>
            <a:endParaRPr lang="ru-RU" dirty="0"/>
          </a:p>
          <a:p>
            <a:r>
              <a:rPr lang="ru-RU" sz="1400" dirty="0"/>
              <a:t>- </a:t>
            </a:r>
            <a:r>
              <a:rPr lang="ru-RU" sz="1400" dirty="0" err="1"/>
              <a:t>wp_users</a:t>
            </a:r>
            <a:r>
              <a:rPr lang="ru-RU" sz="1400" dirty="0"/>
              <a:t>: Хранение данных о пользователях (администраторы, менеджеры, клиенты).</a:t>
            </a:r>
          </a:p>
          <a:p>
            <a:r>
              <a:rPr lang="ru-RU" sz="1400" dirty="0"/>
              <a:t>- </a:t>
            </a:r>
            <a:r>
              <a:rPr lang="ru-RU" sz="1400" dirty="0" err="1"/>
              <a:t>wp_posts</a:t>
            </a:r>
            <a:r>
              <a:rPr lang="ru-RU" sz="1400" dirty="0"/>
              <a:t>: Хранение информации о товарах, включая название, описание, цену и категорию.</a:t>
            </a:r>
          </a:p>
          <a:p>
            <a:r>
              <a:rPr lang="ru-RU" sz="1400" dirty="0"/>
              <a:t>- </a:t>
            </a:r>
            <a:r>
              <a:rPr lang="ru-RU" sz="1400" dirty="0" err="1"/>
              <a:t>wp_postmeta</a:t>
            </a:r>
            <a:r>
              <a:rPr lang="ru-RU" sz="1400" dirty="0"/>
              <a:t>: Дополнительные метаданные для товаров, такие как количество на складе, статус наличия и изображения.</a:t>
            </a:r>
          </a:p>
          <a:p>
            <a:r>
              <a:rPr lang="ru-RU" sz="1400" dirty="0"/>
              <a:t>- </a:t>
            </a:r>
            <a:r>
              <a:rPr lang="ru-RU" sz="1400" dirty="0" err="1"/>
              <a:t>wp_terms</a:t>
            </a:r>
            <a:r>
              <a:rPr lang="ru-RU" sz="1400" dirty="0"/>
              <a:t>: Хранение категорий и тегов товаров.</a:t>
            </a:r>
          </a:p>
          <a:p>
            <a:r>
              <a:rPr lang="ru-RU" sz="1400" dirty="0"/>
              <a:t>- </a:t>
            </a:r>
            <a:r>
              <a:rPr lang="ru-RU" sz="1400" dirty="0" err="1"/>
              <a:t>wp_term_relationships</a:t>
            </a:r>
            <a:r>
              <a:rPr lang="ru-RU" sz="1400" dirty="0"/>
              <a:t>: Связь между товарами и их категориями.</a:t>
            </a:r>
          </a:p>
          <a:p>
            <a:r>
              <a:rPr lang="ru-RU" sz="1400" dirty="0"/>
              <a:t>- </a:t>
            </a:r>
            <a:r>
              <a:rPr lang="ru-RU" sz="1400" dirty="0" err="1"/>
              <a:t>wp_orders</a:t>
            </a:r>
            <a:r>
              <a:rPr lang="ru-RU" sz="1400" dirty="0"/>
              <a:t>: Хранение данных о заказах, включая идентификатор заказа, статус и информацию о клиенте.</a:t>
            </a:r>
          </a:p>
          <a:p>
            <a:r>
              <a:rPr lang="ru-RU" sz="1400" dirty="0"/>
              <a:t>- </a:t>
            </a:r>
            <a:r>
              <a:rPr lang="ru-RU" sz="1400" dirty="0" err="1"/>
              <a:t>wp_order_items</a:t>
            </a:r>
            <a:r>
              <a:rPr lang="ru-RU" sz="1400" dirty="0"/>
              <a:t>: Хранение информации о товарах в заказе (идентификатор товара, количество, цена).</a:t>
            </a:r>
          </a:p>
          <a:p>
            <a:endParaRPr lang="ru-RU" dirty="0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2256FB7-5E3B-46DF-BD2A-4A9FAA7C5E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4211" y="1683668"/>
            <a:ext cx="7640945" cy="42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220"/>
            <a:ext cx="4536489" cy="1849342"/>
          </a:xfrm>
        </p:spPr>
        <p:txBody>
          <a:bodyPr rtlCol="0"/>
          <a:lstStyle/>
          <a:p>
            <a:pPr rtl="0"/>
            <a:r>
              <a:rPr lang="ru-RU" sz="2800" dirty="0">
                <a:solidFill>
                  <a:schemeClr val="bg1"/>
                </a:solidFill>
              </a:rPr>
              <a:t>Тестирование по</a:t>
            </a: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8656" y="238220"/>
            <a:ext cx="5326602" cy="6402277"/>
          </a:xfrm>
        </p:spPr>
        <p:txBody>
          <a:bodyPr rtlCol="0"/>
          <a:lstStyle/>
          <a:p>
            <a:pPr rtl="0"/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является важным этапом разработки веб-приложения, так как позволяет выявить ошибки, проверить корректность работы всех функций и убедиться в соответствии системы заявленным требованиям. Для веб-приложения, разработанного для учёта товаров в интернет-магазине на базе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WordPress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, тестирование включает проверку функциональности, производительности, безопасности и удобства использования. Это обеспечивает стабильную работу приложения и высокий уровень удовлетворённости пользователей.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7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220"/>
            <a:ext cx="4536489" cy="1849342"/>
          </a:xfrm>
        </p:spPr>
        <p:txBody>
          <a:bodyPr rtlCol="0"/>
          <a:lstStyle/>
          <a:p>
            <a:pPr rtl="0"/>
            <a:r>
              <a:rPr lang="ru-RU" sz="2800" dirty="0">
                <a:solidFill>
                  <a:schemeClr val="bg1"/>
                </a:solidFill>
              </a:rPr>
              <a:t>Тестирование по – тест-кейс</a:t>
            </a: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8656" y="238220"/>
            <a:ext cx="5326602" cy="6402277"/>
          </a:xfrm>
        </p:spPr>
        <p:txBody>
          <a:bodyPr rtlCol="0"/>
          <a:lstStyle/>
          <a:p>
            <a:pPr rtl="0"/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Тест-кейс представляет собой детально описанный алгоритм проверки функциональности или системы, включающий последовательность шагов и необходимые входные данные, которые должны привести к ожидаемому результату. Такие кейсы помогают оценить, как система ведет себя в различных сценариях использования, что крайне важно для обеспечения ее надежности и стабильности, особенно при работе с данными, связанными с гидроэлектростанциями. 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0D030E-E48D-4ECB-B144-80A3E3CC9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998" y="3294949"/>
            <a:ext cx="3920607" cy="26530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3813CA-E949-4254-A332-94BFC3146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998" y="5953946"/>
            <a:ext cx="3920608" cy="6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0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220"/>
            <a:ext cx="4536489" cy="1849342"/>
          </a:xfrm>
        </p:spPr>
        <p:txBody>
          <a:bodyPr rtlCol="0"/>
          <a:lstStyle/>
          <a:p>
            <a:pPr rtl="0"/>
            <a:r>
              <a:rPr lang="ru-RU" sz="2800" dirty="0">
                <a:solidFill>
                  <a:schemeClr val="bg1"/>
                </a:solidFill>
              </a:rPr>
              <a:t>Тестирование по – </a:t>
            </a:r>
            <a:r>
              <a:rPr lang="en-US" sz="2800" dirty="0">
                <a:solidFill>
                  <a:schemeClr val="bg1"/>
                </a:solidFill>
              </a:rPr>
              <a:t>unit </a:t>
            </a:r>
            <a:r>
              <a:rPr lang="ru-RU" sz="2800" dirty="0">
                <a:solidFill>
                  <a:schemeClr val="bg1"/>
                </a:solidFill>
              </a:rPr>
              <a:t>тесты</a:t>
            </a: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8656" y="238220"/>
            <a:ext cx="5326602" cy="6402277"/>
          </a:xfrm>
        </p:spPr>
        <p:txBody>
          <a:bodyPr rtlCol="0"/>
          <a:lstStyle/>
          <a:p>
            <a:pPr rtl="0"/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Unit-тесты представляют собой детально описанные проверки отдельных модулей или функций приложения, которые выполняются изолированно от остальной системы. Они включают в себя входные данные, вызов тестируемой функции и проверку ожидаемого результата. Unit-тесты помогают оценить, как отдельные компоненты системы ведут себя в различных сценариях, что крайне важно для обеспечения их корректности и стабильности.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15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0DB14C-EA07-43DD-9B03-51D48AE594F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01218" y="3145535"/>
            <a:ext cx="2712987" cy="22964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0CA561-295D-4C0A-A86E-8CB52A0A371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250318" y="4293773"/>
            <a:ext cx="2486287" cy="24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5" y="165811"/>
            <a:ext cx="4567228" cy="1877976"/>
          </a:xfrm>
        </p:spPr>
        <p:txBody>
          <a:bodyPr rtlCol="0"/>
          <a:lstStyle/>
          <a:p>
            <a:pPr rtl="0"/>
            <a:r>
              <a:rPr lang="ru-RU" dirty="0"/>
              <a:t>вывод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ru-RU" sz="1600" dirty="0"/>
              <a:t>В ходе работы, целью которой было создание веб-приложения для учёта товаров в интернет-магазине на базе </a:t>
            </a:r>
            <a:r>
              <a:rPr lang="ru-RU" sz="1600" dirty="0" err="1"/>
              <a:t>WordPress</a:t>
            </a:r>
            <a:r>
              <a:rPr lang="ru-RU" sz="1600" dirty="0"/>
              <a:t>, были успешно решены все поставленные задачи исследования. Основное внимание было уделено автоматизации процессов управления товарными запасами, обработки заказов и улучшению взаимодействия с клиентами, что позволило значительно повысить эффективность работы интернет-магазина и улучшить качество обслуживания.</a:t>
            </a:r>
          </a:p>
          <a:p>
            <a:pPr rtl="0"/>
            <a:r>
              <a:rPr lang="ru-RU" sz="1600" dirty="0"/>
              <a:t>Созданное веб-приложение для учёта товаров в интернет-магазине на базе </a:t>
            </a:r>
            <a:r>
              <a:rPr lang="ru-RU" sz="1600" dirty="0" err="1"/>
              <a:t>WordPress</a:t>
            </a:r>
            <a:r>
              <a:rPr lang="ru-RU" sz="1600" dirty="0"/>
              <a:t> не только решает актуальные задачи управления товарными запасами и обработки заказов, но и создаёт основу для дальнейшего развития. В будущем возможно расширение функционала системы за счёт интеграции с CRM-системой для управления взаимоотношениями с клиентами, внедрения аналитических инструментов для анализа продаж и использования дополнительных модулей для автоматизации маркетинговых процессов.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863" y="-80371"/>
            <a:ext cx="5182100" cy="2774361"/>
          </a:xfrm>
        </p:spPr>
        <p:txBody>
          <a:bodyPr rtlCol="0"/>
          <a:lstStyle/>
          <a:p>
            <a:pPr rtl="0"/>
            <a:r>
              <a:rPr lang="ru-RU" dirty="0"/>
              <a:t>АКТУАЛЬНОСТЬ КУРСОВОГО ПРОЕКТА</a:t>
            </a:r>
          </a:p>
        </p:txBody>
      </p:sp>
      <p:pic>
        <p:nvPicPr>
          <p:cNvPr id="9" name="Рисунок 11" descr="Небоскребы крупным планом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Объект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54" y="2918445"/>
            <a:ext cx="4834517" cy="2774361"/>
          </a:xfrm>
        </p:spPr>
        <p:txBody>
          <a:bodyPr rtlCol="0"/>
          <a:lstStyle/>
          <a:p>
            <a:pPr rtl="0"/>
            <a:r>
              <a:rPr lang="ru-RU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Актуальность темы обосновывается необходимостью внедрения современных технологий для повышения эффективности управления интернет-магазином. В условиях растущего спроса на онлайн-покупки и ограниченных ресурсов важно использовать автоматизацию для упрощения процессов. Это позволит не только улучшить качество обслуживания клиентов, но и обеспечить более рациональное использование ресурсов</a:t>
            </a:r>
            <a:endParaRPr lang="ru-RU" sz="1400" dirty="0"/>
          </a:p>
          <a:p>
            <a:pPr rtl="0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315388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220"/>
            <a:ext cx="5304841" cy="1849342"/>
          </a:xfrm>
        </p:spPr>
        <p:txBody>
          <a:bodyPr rtlCol="0"/>
          <a:lstStyle/>
          <a:p>
            <a:pPr rtl="0"/>
            <a:r>
              <a:rPr lang="ru-RU" sz="3200" dirty="0">
                <a:solidFill>
                  <a:schemeClr val="bg1"/>
                </a:solidFill>
              </a:rPr>
              <a:t>Практическая значимость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курсового проекта</a:t>
            </a: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38220"/>
            <a:ext cx="4375150" cy="5740409"/>
          </a:xfrm>
        </p:spPr>
        <p:txBody>
          <a:bodyPr rtlCol="0"/>
          <a:lstStyle/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Практическая значимость проекта по созданию веб-приложения для учёта товаров заключается в возможности автоматизации и оптимизации различных процессов, связанных с учётом и мониторингом товаров:</a:t>
            </a:r>
          </a:p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1.Сокращение ручного труда</a:t>
            </a:r>
          </a:p>
          <a:p>
            <a:pPr rtl="0"/>
            <a:r>
              <a:rPr lang="ru-RU" dirty="0"/>
              <a:t>2.Повышение точности учета</a:t>
            </a:r>
          </a:p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ru-RU" dirty="0"/>
              <a:t>.Расширяемость системы</a:t>
            </a:r>
          </a:p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4.Увеличение производительности предприятия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4" y="339434"/>
            <a:ext cx="6034216" cy="1439604"/>
          </a:xfrm>
        </p:spPr>
        <p:txBody>
          <a:bodyPr rtlCol="0"/>
          <a:lstStyle/>
          <a:p>
            <a:pPr rtl="0"/>
            <a:r>
              <a:rPr lang="ru-RU" dirty="0"/>
              <a:t>Цель и задачи </a:t>
            </a:r>
            <a:br>
              <a:rPr lang="ru-RU" dirty="0"/>
            </a:br>
            <a:r>
              <a:rPr lang="ru-RU" dirty="0"/>
              <a:t>курсового проекта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6408" y="1779038"/>
            <a:ext cx="6034216" cy="4950236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Целью данной работы является разработка веб-приложения для учёта товаров в интернет-магазине, которое позволит автоматизировать процессы управления товарными запасами, обработки заказов, анализа продаж и взаимодействия с клиентами. Достижение этой цели предполагает решение следующих задач</a:t>
            </a: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rtl="0">
              <a:lnSpc>
                <a:spcPct val="100000"/>
              </a:lnSpc>
            </a:pPr>
            <a:r>
              <a:rPr lang="ru-RU" sz="1600" dirty="0">
                <a:solidFill>
                  <a:schemeClr val="accent1"/>
                </a:solidFill>
              </a:rPr>
              <a:t>● </a:t>
            </a:r>
            <a:r>
              <a:rPr lang="ru-RU" sz="1100" dirty="0"/>
              <a:t>Изучение теоретических основ разработки веб-приложений и анализа существующих решений для интернет-магазинов.</a:t>
            </a:r>
          </a:p>
          <a:p>
            <a:pPr rtl="0"/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Проведение анализа бизнес-процессов интернет-магазина для выявления ключевых требований к функциональности приложения.</a:t>
            </a:r>
          </a:p>
          <a:p>
            <a:pPr rtl="0"/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Разработка архитектуры веб-приложения, включая проектирование базы данных, пользовательского интерфейса и API для интеграции с внешними системами.</a:t>
            </a:r>
          </a:p>
          <a:p>
            <a:pPr rtl="0"/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Реализация основных функциональных модулей приложения, таких как управление товарами, обработка заказов, формирование отчётов и управление клиентской базой.</a:t>
            </a:r>
          </a:p>
          <a:p>
            <a:pPr rtl="0"/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Тестирование и оценка эффективности разработанного веб-приложения.</a:t>
            </a:r>
          </a:p>
          <a:p>
            <a:pPr rtl="0"/>
            <a:endParaRPr lang="ru-RU" sz="1100" dirty="0"/>
          </a:p>
          <a:p>
            <a:pPr rtl="0"/>
            <a:endParaRPr lang="ru-RU" sz="11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220"/>
            <a:ext cx="4536489" cy="1849342"/>
          </a:xfrm>
        </p:spPr>
        <p:txBody>
          <a:bodyPr rtlCol="0"/>
          <a:lstStyle/>
          <a:p>
            <a:pPr rtl="0"/>
            <a:r>
              <a:rPr lang="ru-RU" sz="2800" dirty="0">
                <a:solidFill>
                  <a:schemeClr val="bg1"/>
                </a:solidFill>
              </a:rPr>
              <a:t>Объект, предмет и методы</a:t>
            </a:r>
            <a:br>
              <a:rPr lang="ru-RU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исследования</a:t>
            </a: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38220"/>
            <a:ext cx="4375150" cy="5740409"/>
          </a:xfrm>
        </p:spPr>
        <p:txBody>
          <a:bodyPr rtlCol="0"/>
          <a:lstStyle/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Объектом исследования в данной работе являются бизнес-процессы интернет-магазина, включая учёт товаров, управление запасами, обработку заказов, анализ продаж и взаимодействие с клиентами.</a:t>
            </a:r>
          </a:p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Предметом исследования является разработка веб-приложения, которое позволит автоматизировать указанные процессы, повысить эффективность работы интернет-магазина и обеспечить удобство для его пользователей.</a:t>
            </a:r>
          </a:p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Методы исследования – теоретические, статистические и эмпирические. 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07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4" y="339434"/>
            <a:ext cx="6034216" cy="1439604"/>
          </a:xfrm>
        </p:spPr>
        <p:txBody>
          <a:bodyPr rtlCol="0"/>
          <a:lstStyle/>
          <a:p>
            <a:pPr rtl="0"/>
            <a:r>
              <a:rPr lang="ru-RU" dirty="0"/>
              <a:t>Требования к по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6408" y="1779038"/>
            <a:ext cx="6034216" cy="4950236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Разрабатываемое веб-приложение предназначено для автоматизации процессов управления товарными запасами, обработки заказов и контроля работы сотрудников в интернет-магазине.</a:t>
            </a:r>
          </a:p>
          <a:p>
            <a:pPr rtl="0">
              <a:lnSpc>
                <a:spcPct val="100000"/>
              </a:lnSpc>
            </a:pPr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УПРАВЛЕНИЕ ДАННЫМИ О ТОВАРЕ.</a:t>
            </a:r>
            <a:endParaRPr lang="ru-RU" sz="1100" dirty="0">
              <a:solidFill>
                <a:schemeClr val="accent1"/>
              </a:solidFill>
            </a:endParaRPr>
          </a:p>
          <a:p>
            <a:pPr rtl="0"/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Управление ЗАКАЗАМИ.</a:t>
            </a:r>
          </a:p>
          <a:p>
            <a:pPr rtl="0"/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РОЛИ ПОЛЬЗОВАТЕЛЕЙ И ПРАВА ДОСТУПА.</a:t>
            </a:r>
          </a:p>
          <a:p>
            <a:pPr rtl="0"/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ИНТЕГРАЦИЯ С БАЗОЙ ДАННЫХ.</a:t>
            </a:r>
          </a:p>
          <a:p>
            <a:pPr rtl="0"/>
            <a:r>
              <a:rPr lang="ru-RU" sz="1600" dirty="0"/>
              <a:t>Нефункциональные требования к приложению: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all" spc="0" normalizeH="0" baseline="0" noProof="0" dirty="0">
                <a:ln>
                  <a:noFill/>
                </a:ln>
                <a:solidFill>
                  <a:srgbClr val="3AEFC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●</a:t>
            </a:r>
            <a:r>
              <a:rPr kumimoji="0" lang="ru-RU" sz="1100" b="0" i="0" u="none" strike="noStrike" kern="1200" cap="all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НАДЕЖНОСТЬ И УСТОЙЧИВОСТЬ РАБОТЫ.</a:t>
            </a:r>
          </a:p>
          <a:p>
            <a:pPr>
              <a:defRPr/>
            </a:pPr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БЕЗОПАСНОСТЬ.</a:t>
            </a:r>
          </a:p>
          <a:p>
            <a:pPr>
              <a:defRPr/>
            </a:pPr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УДОБСТВО ИНТЕРФЕЙСА.</a:t>
            </a:r>
          </a:p>
          <a:p>
            <a:pPr>
              <a:defRPr/>
            </a:pPr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МАСШТАБИРУЕМОСТЬ.</a:t>
            </a:r>
          </a:p>
          <a:p>
            <a:pPr>
              <a:defRPr/>
            </a:pPr>
            <a:r>
              <a:rPr lang="ru-RU" sz="1100" dirty="0">
                <a:solidFill>
                  <a:schemeClr val="accent1"/>
                </a:solidFill>
              </a:rPr>
              <a:t>●</a:t>
            </a:r>
            <a:r>
              <a:rPr lang="ru-RU" sz="1100" dirty="0"/>
              <a:t>ПРОИЗВОДИТЕЛЬНОСТЬ.</a:t>
            </a:r>
          </a:p>
          <a:p>
            <a:pPr>
              <a:defRPr/>
            </a:pPr>
            <a:endParaRPr lang="ru-RU" sz="11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all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rtl="0"/>
            <a:endParaRPr lang="ru-RU" sz="1600" dirty="0"/>
          </a:p>
          <a:p>
            <a:pPr rtl="0"/>
            <a:endParaRPr lang="ru-RU" sz="1600" dirty="0"/>
          </a:p>
          <a:p>
            <a:pPr rtl="0"/>
            <a:endParaRPr lang="ru-RU" sz="1100" dirty="0"/>
          </a:p>
          <a:p>
            <a:pPr rtl="0"/>
            <a:endParaRPr lang="ru-RU" sz="11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84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7" y="388428"/>
            <a:ext cx="5744335" cy="979204"/>
          </a:xfrm>
        </p:spPr>
        <p:txBody>
          <a:bodyPr rtlCol="0"/>
          <a:lstStyle/>
          <a:p>
            <a:pPr rtl="0"/>
            <a:r>
              <a:rPr lang="ru-RU" dirty="0"/>
              <a:t>Используемые средства разработки</a:t>
            </a:r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9" y="2018133"/>
            <a:ext cx="6029253" cy="1311566"/>
          </a:xfrm>
        </p:spPr>
        <p:txBody>
          <a:bodyPr rtlCol="0"/>
          <a:lstStyle/>
          <a:p>
            <a:pPr rtl="0"/>
            <a:r>
              <a:rPr lang="ru-RU" dirty="0"/>
              <a:t>При выборе технологий для разработки веб-приложения, предназначенного для учёта товаров в интернет-магазине, необходимо учитывать такие факторы, как простота разработки, гибкость, возможность интеграции с базами данных и сторонними API, а также наличие поддержки со стороны сообщества. </a:t>
            </a:r>
            <a:r>
              <a:rPr lang="ru-RU" dirty="0" err="1"/>
              <a:t>WordPress</a:t>
            </a:r>
            <a:r>
              <a:rPr lang="ru-RU" dirty="0"/>
              <a:t>, являясь одной из наиболее популярных платформ для создания веб-сайтов, предоставляет широкие возможности для разработки интернет-магазинов благодаря своей модульной архитектуре и обширной экосистеме плагинов и тем. В данном документе обосновывается выбор </a:t>
            </a:r>
            <a:r>
              <a:rPr lang="ru-RU" dirty="0" err="1"/>
              <a:t>WordPress</a:t>
            </a:r>
            <a:r>
              <a:rPr lang="ru-RU" dirty="0"/>
              <a:t> в качестве платформы для разработки веб-приложения для учёта товаров в интернет-магазине.</a:t>
            </a:r>
          </a:p>
          <a:p>
            <a:pPr rtl="0"/>
            <a:r>
              <a:rPr lang="ru-RU" dirty="0" err="1"/>
              <a:t>WordPress</a:t>
            </a:r>
            <a:r>
              <a:rPr lang="ru-RU" dirty="0"/>
              <a:t> — это система управления контентом (CMS), изначально разработанная для создания блогов, но благодаря своей гибкости и расширяемости ставшая популярной платформой для разработки интернет-магазинов. </a:t>
            </a:r>
          </a:p>
        </p:txBody>
      </p:sp>
      <p:pic>
        <p:nvPicPr>
          <p:cNvPr id="70" name="Рисунок 31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77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9" y="263545"/>
            <a:ext cx="5744335" cy="979204"/>
          </a:xfrm>
        </p:spPr>
        <p:txBody>
          <a:bodyPr rtlCol="0"/>
          <a:lstStyle/>
          <a:p>
            <a:pPr rtl="0"/>
            <a:r>
              <a:rPr lang="ru-RU" dirty="0"/>
              <a:t>Выбор </a:t>
            </a:r>
            <a:r>
              <a:rPr lang="ru-RU" dirty="0" err="1"/>
              <a:t>субд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878" y="971840"/>
            <a:ext cx="5031538" cy="5491104"/>
          </a:xfrm>
        </p:spPr>
        <p:txBody>
          <a:bodyPr rtlCol="0"/>
          <a:lstStyle/>
          <a:p>
            <a:pPr rtl="0"/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Для разработки веб-приложения, предназначенного для учёта товаров в интернет-магазине на базе </a:t>
            </a:r>
            <a:r>
              <a:rPr lang="ru-RU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WordPress</a:t>
            </a: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, в качестве базы данных было принято решение использовать MySQL. 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Данный выбор обусловлен рядом ключевых факторов, которые делают MySQL оптимальной системой управления базами данных (СУБД) для реализации поставленных задач. Ниже приведены основные преимущества MySQL и обоснование его применения в рамках данного проекта.</a:t>
            </a:r>
          </a:p>
          <a:p>
            <a:pPr rtl="0"/>
            <a:r>
              <a:rPr lang="ru-RU" sz="1200" b="1" dirty="0"/>
              <a:t>1.Глубокая интеграция с </a:t>
            </a:r>
            <a:r>
              <a:rPr lang="ru-RU" sz="1200" b="1" dirty="0" err="1"/>
              <a:t>WordPress</a:t>
            </a:r>
            <a:endParaRPr lang="ru-RU" sz="1200" b="1" dirty="0"/>
          </a:p>
          <a:p>
            <a:pPr rtl="0"/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2.Удобство управления данными</a:t>
            </a:r>
          </a:p>
          <a:p>
            <a:pPr rtl="0"/>
            <a:r>
              <a:rPr lang="ru-RU" sz="1200" b="1" dirty="0"/>
              <a:t>3.Поддержка транзакций и резервного копирования</a:t>
            </a:r>
          </a:p>
          <a:p>
            <a:pPr rtl="0"/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4.Высокая производительность и масштабируемость</a:t>
            </a:r>
          </a:p>
          <a:p>
            <a:pPr rtl="0"/>
            <a:r>
              <a:rPr lang="ru-RU" sz="1200" b="1" dirty="0"/>
              <a:t>5.Безопасность и управление правами доступа</a:t>
            </a:r>
          </a:p>
          <a:p>
            <a:pPr rtl="0"/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6.Поддержка различных версий и кроссплатформенность</a:t>
            </a:r>
          </a:p>
          <a:p>
            <a:pPr rtl="0"/>
            <a:endParaRPr lang="ru-RU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0634" y="1086600"/>
            <a:ext cx="3475649" cy="4975225"/>
          </a:xfrm>
        </p:spPr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14513" y="2785518"/>
            <a:ext cx="2121408" cy="2121408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80271" y="4738128"/>
            <a:ext cx="192024" cy="1033272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7" y="388428"/>
            <a:ext cx="5744335" cy="979204"/>
          </a:xfrm>
        </p:spPr>
        <p:txBody>
          <a:bodyPr rtlCol="0"/>
          <a:lstStyle/>
          <a:p>
            <a:pPr rtl="0"/>
            <a:r>
              <a:rPr lang="ru-RU" dirty="0"/>
              <a:t>Описание предметной области</a:t>
            </a:r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9" y="2018133"/>
            <a:ext cx="6029253" cy="1311566"/>
          </a:xfrm>
        </p:spPr>
        <p:txBody>
          <a:bodyPr rtlCol="0"/>
          <a:lstStyle/>
          <a:p>
            <a:pPr rt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Разработка веб-приложения для учёта товаров в интернет-магазине представляет собой важный шаг к модернизации управления бизнес-процессами. Внедрение такого приложения позволит не только повысить эффективность работы сотрудников, но и улучшить качество обслуживания клиентов. Это, в свою очередь, создаст более комфортные условия для взаимодействия с покупателями и повысит конкурентоспособность интернет-магазина, что является одной из главных задач в условиях современного рынка электронной коммерции.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1304</Words>
  <Application>Microsoft Office PowerPoint</Application>
  <PresentationFormat>Широкоэкранный</PresentationFormat>
  <Paragraphs>112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Avenir Next LT Pro</vt:lpstr>
      <vt:lpstr>Calibri</vt:lpstr>
      <vt:lpstr>Gill Sans Ultra Bold</vt:lpstr>
      <vt:lpstr>Times New Roman</vt:lpstr>
      <vt:lpstr>YS Text</vt:lpstr>
      <vt:lpstr>Тема Office</vt:lpstr>
      <vt:lpstr>Тема: Разработка WEB ПРИЛОЖЕНИЯ ДЛЯ УЧЕТА ТОВАРОВ В ИНТЕРНЕТ-МАГАЗИН    </vt:lpstr>
      <vt:lpstr>АКТУАЛЬНОСТЬ КУРСОВОГО ПРОЕКТА</vt:lpstr>
      <vt:lpstr>Практическая значимость курсового проекта</vt:lpstr>
      <vt:lpstr>Цель и задачи  курсового проекта</vt:lpstr>
      <vt:lpstr>Объект, предмет и методы исследования</vt:lpstr>
      <vt:lpstr>Требования к по</vt:lpstr>
      <vt:lpstr>Используемые средства разработки</vt:lpstr>
      <vt:lpstr>Выбор субд</vt:lpstr>
      <vt:lpstr>Описание предметной области</vt:lpstr>
      <vt:lpstr>Анализ потенциальной аудитории</vt:lpstr>
      <vt:lpstr>Описание этапов разработки</vt:lpstr>
      <vt:lpstr>Схема структуры данных</vt:lpstr>
      <vt:lpstr>Тестирование по</vt:lpstr>
      <vt:lpstr>Тестирование по – тест-кейс</vt:lpstr>
      <vt:lpstr>Тестирование по – unit тесты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2022-06-22T01:27:02Z</dcterms:created>
  <dcterms:modified xsi:type="dcterms:W3CDTF">2025-03-26T05:24:58Z</dcterms:modified>
</cp:coreProperties>
</file>